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429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100584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5200" b="1">
                <a:solidFill>
                  <a:srgbClr val="FFFFFF"/>
                </a:solidFill>
              </a:defRPr>
            </a:pPr>
            <a:r>
              <a:t>TRANSFORMASI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377440"/>
            <a:ext cx="1005840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2EA3C4"/>
                </a:solidFill>
              </a:defRPr>
            </a:pPr>
            <a:r>
              <a:t>2026 – 2029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200400"/>
            <a:ext cx="10058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CCCCCC"/>
                </a:solidFill>
              </a:defRPr>
            </a:pPr>
            <a:r>
              <a:t>Tren Eksternal &amp; Strategi untuk Organisasi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3840480"/>
            <a:ext cx="2743200" cy="36576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20624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CCCCCC"/>
                </a:solidFill>
              </a:defRPr>
            </a:pPr>
            <a:r>
              <a:t>Disusun untuk: IT Management Workshop 2026</a:t>
            </a:r>
          </a:p>
          <a:p>
            <a:pPr>
              <a:defRPr sz="1100">
                <a:solidFill>
                  <a:srgbClr val="2EA3C4"/>
                </a:solidFill>
              </a:defRPr>
            </a:pPr>
            <a:r>
              <a:t>Sumber: Gartner (2026) · Bain &amp; Company · ISACA · Kore.ai · OpenRouter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429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201168"/>
            <a:ext cx="137160" cy="69494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7160"/>
            <a:ext cx="10058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EA3C4"/>
                </a:solidFill>
              </a:defRPr>
            </a:pPr>
            <a:r>
              <a:t>KONTEK &amp; URGENSI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38912"/>
            <a:ext cx="100584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Mengapa IT Harus Berubah Sekarang (2026–2029)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280160"/>
            <a:ext cx="5669280" cy="48463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65760" y="1280160"/>
            <a:ext cx="5669280" cy="54864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371600"/>
            <a:ext cx="5394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0B1F3A"/>
                </a:solidFill>
              </a:defRPr>
            </a:pPr>
            <a:r>
              <a:t>Urgensi Transformasi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664208"/>
            <a:ext cx="5394960" cy="434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900">
                <a:solidFill>
                  <a:srgbClr val="5B6B7B"/>
                </a:solidFill>
              </a:defRPr>
            </a:pPr>
            <a:r>
              <a:t>🤖 AI Agentik → produksi: 40% aplikasi enterprise embed task-specific agents di akhir 2026 (dari &lt;5% 2025).</a:t>
            </a:r>
          </a:p>
          <a:p>
            <a:pPr>
              <a:spcAft>
                <a:spcPts val="300"/>
              </a:spcAft>
              <a:defRPr sz="900">
                <a:solidFill>
                  <a:srgbClr val="5B6B7B"/>
                </a:solidFill>
              </a:defRPr>
            </a:pPr>
            <a:r>
              <a:t>🔌 Composable &amp; API-centric: rekombinasi digital = kompetensi inti; monolitik mulai usang.</a:t>
            </a:r>
          </a:p>
          <a:p>
            <a:pPr>
              <a:spcAft>
                <a:spcPts val="300"/>
              </a:spcAft>
              <a:defRPr sz="900">
                <a:solidFill>
                  <a:srgbClr val="5B6B7B"/>
                </a:solidFill>
              </a:defRPr>
            </a:pPr>
            <a:r>
              <a:t>🌐 Sovereign computing: 35% negara terkunci platform AI regional (UU PDP Indonesia, PP 71/2019).</a:t>
            </a:r>
          </a:p>
          <a:p>
            <a:pPr>
              <a:spcAft>
                <a:spcPts val="300"/>
              </a:spcAft>
              <a:defRPr sz="900">
                <a:solidFill>
                  <a:srgbClr val="5B6B7B"/>
                </a:solidFill>
              </a:defRPr>
            </a:pPr>
            <a:r>
              <a:t>🛡️ Keamanan preemptive: 50% belanja security bergeser proaktif pada 2030.</a:t>
            </a:r>
          </a:p>
          <a:p>
            <a:pPr>
              <a:spcAft>
                <a:spcPts val="300"/>
              </a:spcAft>
              <a:defRPr sz="900">
                <a:solidFill>
                  <a:srgbClr val="5B6B7B"/>
                </a:solidFill>
              </a:defRPr>
            </a:pPr>
            <a:r>
              <a:t>⚡ Edge AI &amp; 5G/6G: telco edge menjadi inference layer real-time automation.</a:t>
            </a:r>
          </a:p>
          <a:p>
            <a:pPr>
              <a:spcAft>
                <a:spcPts val="300"/>
              </a:spcAft>
              <a:defRPr sz="900">
                <a:solidFill>
                  <a:srgbClr val="5B6B7B"/>
                </a:solidFill>
              </a:defRPr>
            </a:pPr>
            <a:r>
              <a:t>👥 Skill reset tenaga kerja: 50% org minta AI-free assessment (2026); 75% hiring sertifikasi AI (2027).</a:t>
            </a:r>
          </a:p>
          <a:p>
            <a:pPr>
              <a:spcAft>
                <a:spcPts val="300"/>
              </a:spcAft>
              <a:defRPr sz="900">
                <a:solidFill>
                  <a:srgbClr val="5B6B7B"/>
                </a:solidFill>
              </a:defRPr>
            </a:pPr>
            <a:r>
              <a:t>📜 Regulasi AI terfragmentasi: 50% ekonomi dunia terkena regulasi AI 2027 → $5B investasi compliance.</a:t>
            </a:r>
          </a:p>
          <a:p>
            <a:pPr>
              <a:spcAft>
                <a:spcPts val="300"/>
              </a:spcAft>
              <a:defRPr sz="900">
                <a:solidFill>
                  <a:srgbClr val="5B6B7B"/>
                </a:solidFill>
              </a:defRPr>
            </a:pPr>
            <a:r>
              <a:t>🔋 Energi: data center AI ~9% listrik AS pada 2030; carbon-aware compute jadi board metric.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80" y="1280160"/>
            <a:ext cx="5394960" cy="841248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1325880"/>
            <a:ext cx="1645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16A085"/>
                </a:solidFill>
              </a:defRPr>
            </a:pPr>
            <a:r>
              <a:t>$550B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38160" y="13258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5B6B7B"/>
                </a:solidFill>
              </a:defRPr>
            </a:pPr>
            <a:r>
              <a:t>Agentic orchestration</a:t>
            </a:r>
            <a:br/>
            <a:r>
              <a:t>spend shift by 2029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55080" y="2212848"/>
            <a:ext cx="5394960" cy="841248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2258568"/>
            <a:ext cx="1645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16A085"/>
                </a:solidFill>
              </a:defRPr>
            </a:pPr>
            <a:r>
              <a:t>40%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8160" y="2258568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5B6B7B"/>
                </a:solidFill>
              </a:defRPr>
            </a:pPr>
            <a:r>
              <a:t>Enterprise apps w/ AI agents</a:t>
            </a:r>
            <a:br/>
            <a:r>
              <a:t>by end 2026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55080" y="3145536"/>
            <a:ext cx="5394960" cy="841248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92240" y="3191256"/>
            <a:ext cx="1645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16A085"/>
                </a:solidFill>
              </a:defRPr>
            </a:pPr>
            <a:r>
              <a:t>&gt;50%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38160" y="3191256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5B6B7B"/>
                </a:solidFill>
              </a:defRPr>
            </a:pPr>
            <a:r>
              <a:t>Enterprise GenAI models</a:t>
            </a:r>
            <a:br/>
            <a:r>
              <a:t>domain-specific by 2028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55080" y="4078224"/>
            <a:ext cx="5394960" cy="841248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92240" y="4123944"/>
            <a:ext cx="1645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16A085"/>
                </a:solidFill>
              </a:defRPr>
            </a:pPr>
            <a:r>
              <a:t>80%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38160" y="4123944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5B6B7B"/>
                </a:solidFill>
              </a:defRPr>
            </a:pPr>
            <a:r>
              <a:t>Isu layanan pelanggan</a:t>
            </a:r>
            <a:br/>
            <a:r>
              <a:t>resolve mandiri agen 2029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55080" y="5010912"/>
            <a:ext cx="5394960" cy="841248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92240" y="5056632"/>
            <a:ext cx="1645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16A085"/>
                </a:solidFill>
              </a:defRPr>
            </a:pPr>
            <a:r>
              <a:t>90%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38160" y="5056632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5B6B7B"/>
                </a:solidFill>
              </a:defRPr>
            </a:pPr>
            <a:r>
              <a:t>Successful innovations</a:t>
            </a:r>
            <a:br/>
            <a:r>
              <a:t>AI-led through 2029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" y="6446520"/>
            <a:ext cx="9144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AABB"/>
                </a:solidFill>
              </a:defRPr>
            </a:pPr>
            <a:r>
              <a:t>IT Management Workshop 2026  •  Transformasi IT 2026–2029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15600" y="6446520"/>
            <a:ext cx="1371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99AABB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429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201168"/>
            <a:ext cx="137160" cy="69494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7160"/>
            <a:ext cx="10058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EA3C4"/>
                </a:solidFill>
              </a:defRPr>
            </a:pPr>
            <a:r>
              <a:t>PETA TREN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38912"/>
            <a:ext cx="100584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10 Tren Teknologi Strategis Gartner 2026 (Horizon 2026–2029)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280160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65760" y="1280160"/>
            <a:ext cx="5532120" cy="54864"/>
          </a:xfrm>
          <a:prstGeom prst="rect">
            <a:avLst/>
          </a:prstGeom>
          <a:solidFill>
            <a:srgbClr val="2EA3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371600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1. AI-Native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664208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Membangun dari fondasi AI, bukan tambalan.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280160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172200" y="1280160"/>
            <a:ext cx="5532120" cy="54864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0" y="1371600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2. AI Supercomputing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9360" y="1664208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Infra untuk model skala industri.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5760" y="246888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65760" y="246888"/>
            <a:ext cx="5532120" cy="54864"/>
          </a:xfrm>
          <a:prstGeom prst="rect">
            <a:avLst/>
          </a:prstGeom>
          <a:solidFill>
            <a:srgbClr val="2B5C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338328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3. Confidential Computing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30936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Data aman saat diproses in-use di untrusted infra.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72200" y="246888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172200" y="246888"/>
            <a:ext cx="5532120" cy="5486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09360" y="338328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4. Multiagent Systems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09360" y="630936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Jaringan agen khusus kolaborasi otomatis.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65760" y="-786384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365760" y="-786384"/>
            <a:ext cx="5532120" cy="54864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" y="-694944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5. Domain-Specific LLM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-402336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&gt;50% model enterprise domain-specific 2028; konteks = kunci.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172200" y="-786384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172200" y="-786384"/>
            <a:ext cx="5532120" cy="54864"/>
          </a:xfrm>
          <a:prstGeom prst="rect">
            <a:avLst/>
          </a:prstGeom>
          <a:solidFill>
            <a:srgbClr val="2EA3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09360" y="-694944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6. Physical AI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09360" y="-402336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Robot/drone smart equipment: sense→decide→act.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65760" y="-1819656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365760" y="-1819656"/>
            <a:ext cx="5532120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02920" y="-1728216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7. Preemptive Security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2920" y="-1435608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Pertahanan proaktif bukan reaktif (50% belanja security 2030).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172200" y="-1819656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172200" y="-1819656"/>
            <a:ext cx="5532120" cy="54864"/>
          </a:xfrm>
          <a:prstGeom prst="rect">
            <a:avLst/>
          </a:prstGeom>
          <a:solidFill>
            <a:srgbClr val="2B5C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309360" y="-1728216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8. Digital Provenance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09360" y="-1435608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Jejak asal &amp; keaslian digital untuk AI-generated content.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65760" y="-2852928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365760" y="-2852928"/>
            <a:ext cx="5532120" cy="54864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02920" y="-2761488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9. AI Security Platform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-2468880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Platform keamanan khusus model &amp; agent.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172200" y="-2852928"/>
            <a:ext cx="5532120" cy="94183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6172200" y="-2852928"/>
            <a:ext cx="5532120" cy="5486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309360" y="-2761488"/>
            <a:ext cx="5257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b="1">
                <a:solidFill>
                  <a:srgbClr val="0B1F3A"/>
                </a:solidFill>
              </a:defRPr>
            </a:pPr>
            <a:r>
              <a:t>10. Geopatriation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309360" y="-2468880"/>
            <a:ext cx="5257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50">
                <a:solidFill>
                  <a:srgbClr val="5B6B7B"/>
                </a:solidFill>
              </a:defRPr>
            </a:pPr>
            <a:r>
              <a:t>Platform AI terkunci regional; UU PDP Indonesia; 35% negara sovereign AI 2027.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" y="6446520"/>
            <a:ext cx="9144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AABB"/>
                </a:solidFill>
              </a:defRPr>
            </a:pPr>
            <a:r>
              <a:t>IT Management Workshop 2026  •  Transformasi IT 2026–2029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515600" y="6446520"/>
            <a:ext cx="1371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99AABB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429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201168"/>
            <a:ext cx="137160" cy="69494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7160"/>
            <a:ext cx="10058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EA3C4"/>
                </a:solidFill>
              </a:defRPr>
            </a:pPr>
            <a:r>
              <a:t>LINI WAKTU AGENTIC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38912"/>
            <a:ext cx="100584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Adopsi Bertahap 2026 → 2029</a:t>
            </a:r>
          </a:p>
        </p:txBody>
      </p:sp>
      <p:sp>
        <p:nvSpPr>
          <p:cNvPr id="7" name="Rectangle 6"/>
          <p:cNvSpPr/>
          <p:nvPr/>
        </p:nvSpPr>
        <p:spPr>
          <a:xfrm>
            <a:off x="896112" y="2176272"/>
            <a:ext cx="36576" cy="3200400"/>
          </a:xfrm>
          <a:prstGeom prst="rect">
            <a:avLst/>
          </a:prstGeom>
          <a:solidFill>
            <a:srgbClr val="2EA3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49808" y="2011680"/>
            <a:ext cx="365760" cy="365760"/>
          </a:xfrm>
          <a:prstGeom prst="ellipse">
            <a:avLst/>
          </a:prstGeom>
          <a:solidFill>
            <a:srgbClr val="2EA3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760" y="1691640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2EA3C4"/>
                </a:solidFill>
              </a:defRPr>
            </a:pPr>
            <a:r>
              <a:t>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192024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PILOT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-1097280" y="2514600"/>
            <a:ext cx="4023360" cy="17373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-1097280" y="2514600"/>
            <a:ext cx="4023360" cy="54864"/>
          </a:xfrm>
          <a:prstGeom prst="rect">
            <a:avLst/>
          </a:prstGeom>
          <a:solidFill>
            <a:srgbClr val="2EA3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-960120" y="2606040"/>
            <a:ext cx="3749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0B1F3A"/>
                </a:solidFill>
              </a:defRPr>
            </a:pPr>
            <a:r>
              <a:t>2026 · PILOT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960120" y="2898648"/>
            <a:ext cx="37490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000">
                <a:solidFill>
                  <a:srgbClr val="5B6B7B"/>
                </a:solidFill>
              </a:defRPr>
            </a:pPr>
            <a:r>
              <a:t>40% aplikasi enterprise embed task-specific agents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84192" y="2176272"/>
            <a:ext cx="36576" cy="3200400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4437888" y="2011680"/>
            <a:ext cx="365760" cy="365760"/>
          </a:xfrm>
          <a:prstGeom prst="ellipse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053840" y="1691640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6A085"/>
                </a:solidFill>
              </a:defRPr>
            </a:pPr>
            <a:r>
              <a:t>2027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53840" y="192024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MESH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90800" y="2514600"/>
            <a:ext cx="4023360" cy="17373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2590800" y="2514600"/>
            <a:ext cx="4023360" cy="54864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727960" y="2606040"/>
            <a:ext cx="3749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0B1F3A"/>
                </a:solidFill>
              </a:defRPr>
            </a:pPr>
            <a:r>
              <a:t>2027 · MESH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27960" y="2898648"/>
            <a:ext cx="37490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000">
                <a:solidFill>
                  <a:srgbClr val="5B6B7B"/>
                </a:solidFill>
              </a:defRPr>
            </a:pPr>
            <a:r>
              <a:t>1/3 UX → agentic front-end; MCP interoperabilitas standar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272272" y="2176272"/>
            <a:ext cx="36576" cy="3200400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125968" y="2011680"/>
            <a:ext cx="365760" cy="365760"/>
          </a:xfrm>
          <a:prstGeom prst="ellipse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741920" y="1691640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E0A030"/>
                </a:solidFill>
              </a:defRPr>
            </a:pPr>
            <a:r>
              <a:t>2028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41920" y="192024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OTONOM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78880" y="2514600"/>
            <a:ext cx="4023360" cy="17373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278880" y="2514600"/>
            <a:ext cx="4023360" cy="5486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16040" y="2606040"/>
            <a:ext cx="3749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0B1F3A"/>
                </a:solidFill>
              </a:defRPr>
            </a:pPr>
            <a:r>
              <a:t>2028 · OTONOM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16040" y="2898648"/>
            <a:ext cx="37490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000">
                <a:solidFill>
                  <a:srgbClr val="5B6B7B"/>
                </a:solidFill>
              </a:defRPr>
            </a:pPr>
            <a:r>
              <a:t>$550B spend dialihkan oleh agentic orchestration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1960352" y="2176272"/>
            <a:ext cx="36576" cy="32004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11814048" y="201168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1430000" y="1691640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C0392B"/>
                </a:solidFill>
              </a:defRPr>
            </a:pPr>
            <a:r>
              <a:t>2029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430000" y="192024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SKALA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966960" y="2514600"/>
            <a:ext cx="4023360" cy="17373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9966960" y="2514600"/>
            <a:ext cx="4023360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104120" y="2606040"/>
            <a:ext cx="3749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0B1F3A"/>
                </a:solidFill>
              </a:defRPr>
            </a:pPr>
            <a:r>
              <a:t>2029 · SKALA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104120" y="2898648"/>
            <a:ext cx="37490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000">
                <a:solidFill>
                  <a:srgbClr val="5B6B7B"/>
                </a:solidFill>
              </a:defRPr>
            </a:pPr>
            <a:r>
              <a:t>80% isu layanan pelanggan resolve mandiri oleh agen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7200" y="6446520"/>
            <a:ext cx="9144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AABB"/>
                </a:solidFill>
              </a:defRPr>
            </a:pPr>
            <a:r>
              <a:t>IT Management Workshop 2026  •  Transformasi IT 2026–2029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515600" y="6446520"/>
            <a:ext cx="1371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99AABB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429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201168"/>
            <a:ext cx="137160" cy="69494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7160"/>
            <a:ext cx="10058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EA3C4"/>
                </a:solidFill>
              </a:defRPr>
            </a:pPr>
            <a:r>
              <a:t>PETA JALAN &amp; KPI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38912"/>
            <a:ext cx="100584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Roadmap Transformasi 2026–2029 dengan Target Terukur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280160"/>
            <a:ext cx="2720340" cy="42976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280160"/>
            <a:ext cx="2720340" cy="54864"/>
          </a:xfrm>
          <a:prstGeom prst="rect">
            <a:avLst/>
          </a:prstGeom>
          <a:solidFill>
            <a:srgbClr val="2EA3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24460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0B1F3A"/>
                </a:solidFill>
              </a:defRPr>
            </a:pPr>
            <a:r>
              <a:t>2026 · PILOT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1664208"/>
            <a:ext cx="2446020" cy="3794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Pilot ≥1 agen AI di fungsi tertentu (customer support / ops)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Modernisasi ke composable microservices (MCP-ready)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Governance AI masuk COBIT APO08 (strategi align awal)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KPI: 1 case production-ready, baseline &lt;100 tok/s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67812" y="1280160"/>
            <a:ext cx="2720340" cy="42976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067812" y="1280160"/>
            <a:ext cx="2720340" cy="54864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04972" y="1371600"/>
            <a:ext cx="24460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0B1F3A"/>
                </a:solidFill>
              </a:defRPr>
            </a:pPr>
            <a:r>
              <a:t>2027 · MESH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4972" y="1664208"/>
            <a:ext cx="2446020" cy="3794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Composable agentic mesh — agen lintas fungsi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Interoperabilitas MCP / API standar diterapkan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Sertifikasi AI tenaga kerja (75% hiring skrining AI 2027)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KPI: mesh aktif di ≥3 business functions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861304" y="1280160"/>
            <a:ext cx="2720340" cy="42976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861304" y="1280160"/>
            <a:ext cx="2720340" cy="5486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98464" y="1371600"/>
            <a:ext cx="24460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0B1F3A"/>
                </a:solidFill>
              </a:defRPr>
            </a:pPr>
            <a:r>
              <a:t>2028 · OTONOM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98464" y="1664208"/>
            <a:ext cx="2446020" cy="3794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Ops otonom lintas-aplikasi (agent orchestration)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Confidential &amp; sovereign compute &gt;75% coverage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Keamanan preemptive (50% security spend proaktif)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KPI: 50% tier-1 operasional fully autonomous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654796" y="1280160"/>
            <a:ext cx="2720340" cy="42976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654796" y="1280160"/>
            <a:ext cx="2720340" cy="548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791956" y="1371600"/>
            <a:ext cx="24460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0B1F3A"/>
                </a:solidFill>
              </a:defRPr>
            </a:pPr>
            <a:r>
              <a:t>2029 · SKALA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91956" y="1664208"/>
            <a:ext cx="2446020" cy="3794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80% isu layanan pelanggan resolve mandiri agen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Kedaulatan &amp; regulasi AI matang ($5B global compliance)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Innovation 90% AI-led proses</a:t>
            </a:r>
          </a:p>
          <a:p>
            <a:pPr>
              <a:spcAft>
                <a:spcPts val="300"/>
              </a:spcAft>
              <a:defRPr sz="819">
                <a:solidFill>
                  <a:srgbClr val="5B6B7B"/>
                </a:solidFill>
              </a:defRPr>
            </a:pPr>
            <a:r>
              <a:t>▸ KPI: cost reduction + SLA improvement terukur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446520"/>
            <a:ext cx="9144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AABB"/>
                </a:solidFill>
              </a:defRPr>
            </a:pPr>
            <a:r>
              <a:t>IT Management Workshop 2026  •  Transformasi IT 2026–2029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0" y="6446520"/>
            <a:ext cx="1371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99AABB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429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201168"/>
            <a:ext cx="137160" cy="69494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7160"/>
            <a:ext cx="10058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EA3C4"/>
                </a:solidFill>
              </a:defRPr>
            </a:pPr>
            <a:r>
              <a:t>TATA KELOLA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38912"/>
            <a:ext cx="100584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Pemetaan ke COBIT 2019 &amp; TOGAF 9 — Dengan Konteks AI 2026–2029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280160"/>
            <a:ext cx="5486400" cy="24688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65760" y="1280160"/>
            <a:ext cx="5486400" cy="54864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371600"/>
            <a:ext cx="5212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0B1F3A"/>
                </a:solidFill>
              </a:defRPr>
            </a:pPr>
            <a:r>
              <a:t>COBIT 2019 — APO08 (Align I&amp;T Strategy)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664208"/>
            <a:ext cx="5212080" cy="196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Memastikan strategi IT selaras dengan ekspektasi bisnis</a:t>
            </a:r>
          </a:p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📌 Konteks AI: tambahkan tata kelola agentik + data product</a:t>
            </a:r>
          </a:p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📌 Manajemen risiko AI (hallucination, bias, regulasi)</a:t>
            </a:r>
          </a:p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📌 Audit keamanan preemptive — proses COBIT baru</a:t>
            </a:r>
          </a:p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📌 Contoh: dari "align email system" → "align agentic mesh dengan revenue model"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26480" y="1280160"/>
            <a:ext cx="5669280" cy="24688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126480" y="1280160"/>
            <a:ext cx="5669280" cy="54864"/>
          </a:xfrm>
          <a:prstGeom prst="rect">
            <a:avLst/>
          </a:prstGeom>
          <a:solidFill>
            <a:srgbClr val="2EA3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63640" y="1371600"/>
            <a:ext cx="5394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0B1F3A"/>
                </a:solidFill>
              </a:defRPr>
            </a:pPr>
            <a:r>
              <a:t>TOGAF 9 — 4 Enterprise Architecture Layers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63640" y="1664208"/>
            <a:ext cx="5394960" cy="196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Business: peran CIO sebagai broker AI (strategi + revenue)</a:t>
            </a:r>
          </a:p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Data: Data-as-Product / mesh; domain-owned, self-serve</a:t>
            </a:r>
          </a:p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Application: composable + event-driven; agent/event layer baru</a:t>
            </a:r>
          </a:p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Technology: confidential computing, edge AI, sovereign cloud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5760" y="3931920"/>
            <a:ext cx="11430000" cy="137160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65760" y="3931920"/>
            <a:ext cx="11430000" cy="54864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4023360"/>
            <a:ext cx="11155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0B1F3A"/>
                </a:solidFill>
              </a:defRPr>
            </a:pPr>
            <a:r>
              <a:t>Prinsip Integrasi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4315968"/>
            <a:ext cx="111556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IT bukan pendukung — tapi platform AI perusahaan. Setiap inisiatif harus terukur ke nilai bisnis (FinOps + value stream).</a:t>
            </a:r>
          </a:p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Alignmen 2-tingkat: bahasa CIO = bahasa CEO (strategi "two up, two down" — dari Ron Williams, ex-CEO Aetna).</a:t>
            </a:r>
          </a:p>
          <a:p>
            <a:pPr>
              <a:spcAft>
                <a:spcPts val="300"/>
              </a:spcAft>
              <a:defRPr sz="950">
                <a:solidFill>
                  <a:srgbClr val="5B6B7B"/>
                </a:solidFill>
              </a:defRPr>
            </a:pPr>
            <a:r>
              <a:t>Governance AI wajib ada di COBIT APO08; arsitektur composable harus punya layer agen/event sebagai warga negara utama di TOGAF.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65760" y="5486400"/>
            <a:ext cx="114300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65760" y="5486400"/>
            <a:ext cx="11430000" cy="54864"/>
          </a:xfrm>
          <a:prstGeom prst="rect">
            <a:avLst/>
          </a:prstGeom>
          <a:solidFill>
            <a:srgbClr val="5B6B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" y="5577840"/>
            <a:ext cx="11155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B1F3A"/>
                </a:solidFill>
              </a:defRPr>
            </a:pPr>
            <a:r>
              <a:t>Referensi Utama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5870448"/>
            <a:ext cx="11155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800">
                <a:solidFill>
                  <a:srgbClr val="5B6B7B"/>
                </a:solidFill>
              </a:defRPr>
            </a:pPr>
            <a:r>
              <a:t>COBIT 2019 (ISACA) · TOGAF 9 (The Open Group) · Gartner Top Strategic Tech Trends 2026 · Bain "Building the Foundation for Agentic AI" · ISO/IEC 38500 · ISACA AI Governance Guidelines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446520"/>
            <a:ext cx="9144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AABB"/>
                </a:solidFill>
              </a:defRPr>
            </a:pPr>
            <a:r>
              <a:t>IT Management Workshop 2026  •  Transformasi IT 2026–2029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0" y="6446520"/>
            <a:ext cx="1371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99AABB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429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E0A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2EA3C4"/>
                </a:solidFill>
              </a:defRPr>
            </a:pPr>
            <a:r>
              <a:t>IMPLIKASI &amp; TINDAKAN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FFFFF"/>
                </a:solidFill>
              </a:defRPr>
            </a:pPr>
            <a:r>
              <a:t>Dari IT Pendukung → Platform Orkestrasi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28600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CCCCCC"/>
                </a:solidFill>
              </a:defRPr>
            </a:pPr>
            <a:r>
              <a:t>✅ Susun roadmap 4-tahun: Pilot → Mesh → Otonom → Skala (dengan KPI per fase).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3464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CCCCCC"/>
                </a:solidFill>
              </a:defRPr>
            </a:pPr>
            <a:r>
              <a:t>✅ Revisi COBIT APO08 untuk explicitly cover AI governance, data product, sovereign compute.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3832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CCCCCC"/>
                </a:solidFill>
              </a:defRPr>
            </a:pPr>
            <a:r>
              <a:t>✅ Bangun composable architecture dengan agent/event layer sebagai first-class citizen.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93192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CCCCCC"/>
                </a:solidFill>
              </a:defRPr>
            </a:pPr>
            <a:r>
              <a:t>✅ Siapkan tenaga kerja: sertifikasi AI + assessment berpikir kritis (75% hiring by 2027).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572000"/>
            <a:ext cx="10058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Terima kasih  •  IT Management Workshop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46520"/>
            <a:ext cx="9144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AABB"/>
                </a:solidFill>
              </a:defRPr>
            </a:pPr>
            <a:r>
              <a:t>IT Management Workshop 2026  •  Transformasi IT 2026–2029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0" y="6446520"/>
            <a:ext cx="1371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99AABB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